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57" r:id="rId5"/>
    <p:sldId id="258" r:id="rId6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52" autoAdjust="0"/>
    <p:restoredTop sz="89282" autoAdjust="0"/>
  </p:normalViewPr>
  <p:slideViewPr>
    <p:cSldViewPr>
      <p:cViewPr varScale="1">
        <p:scale>
          <a:sx n="82" d="100"/>
          <a:sy n="82" d="100"/>
        </p:scale>
        <p:origin x="-708" y="-90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280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5-11-16T12:33:38.806" idx="1">
    <p:pos x="1816" y="288"/>
    <p:text/>
    <p:extLst>
      <p:ext uri="{C676402C-5697-4E1C-873F-D02D1690AC5C}">
        <p15:threadingInfo xmlns="" xmlns:p15="http://schemas.microsoft.com/office/powerpoint/2012/main" timeZoneBias="-30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11A4C4C9-9907-4BB6-B95A-E6BBD959AAB4}" type="datetimeFigureOut">
              <a:rPr lang="ru-RU" smtClean="0"/>
              <a:t>18.11.2025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082D650F-38E5-40ED-AA32-287D3AC686E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369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B6DA592C-A796-4264-BD45-11AED491B3E4}" type="datetimeFigureOut">
              <a:rPr lang="ru-RU" smtClean="0"/>
              <a:t>18.11.2025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6DA02A30-9192-49A2-98D9-8D2828AE31E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972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02A30-9192-49A2-98D9-8D2828AE31E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429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02A30-9192-49A2-98D9-8D2828AE31E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825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наруж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7165848" y="4343399"/>
            <a:ext cx="2432304" cy="297180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Рисунок 11"/>
          <p:cNvSpPr>
            <a:spLocks noGrp="1"/>
          </p:cNvSpPr>
          <p:nvPr>
            <p:ph type="pic" sz="quarter" idx="11"/>
          </p:nvPr>
        </p:nvSpPr>
        <p:spPr>
          <a:xfrm>
            <a:off x="457200" y="457200"/>
            <a:ext cx="2428875" cy="2286000"/>
          </a:xfrm>
          <a:solidFill>
            <a:schemeClr val="bg2"/>
          </a:solidFill>
        </p:spPr>
        <p:txBody>
          <a:bodyPr tIns="274320">
            <a:normAutofit/>
          </a:bodyPr>
          <a:lstStyle>
            <a:lvl1pPr marL="0" indent="0" algn="ctr" latinLnBrk="0">
              <a:buNone/>
              <a:defRPr lang="ru-RU" sz="1400"/>
            </a:lvl1pPr>
          </a:lstStyle>
          <a:p>
            <a:endParaRPr lang="ru-RU" dirty="0"/>
          </a:p>
        </p:txBody>
      </p:sp>
      <p:sp>
        <p:nvSpPr>
          <p:cNvPr id="28" name="Текст 25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2891409"/>
            <a:ext cx="2428875" cy="274320"/>
          </a:xfrm>
        </p:spPr>
        <p:txBody>
          <a:bodyPr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ru-RU" sz="900" b="0" i="1" baseline="0">
                <a:latin typeface="+mn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 lvl="0"/>
            <a:r>
              <a:rPr lang="ru-RU" dirty="0"/>
              <a:t>[Добавьте подпись к фотографии]</a:t>
            </a:r>
          </a:p>
        </p:txBody>
      </p:sp>
      <p:sp>
        <p:nvSpPr>
          <p:cNvPr id="27" name="Текст 25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3241167"/>
            <a:ext cx="2428875" cy="457200"/>
          </a:xfrm>
        </p:spPr>
        <p:txBody>
          <a:bodyPr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ru-RU" sz="1200" b="1" baseline="0"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 lvl="0"/>
            <a:r>
              <a:rPr lang="ru-RU" dirty="0"/>
              <a:t>Как начать работу с этим шаблоном?</a:t>
            </a:r>
          </a:p>
        </p:txBody>
      </p:sp>
      <p:sp>
        <p:nvSpPr>
          <p:cNvPr id="26" name="Текст 25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9" y="3677412"/>
            <a:ext cx="2428875" cy="408813"/>
          </a:xfrm>
        </p:spPr>
        <p:txBody>
          <a:bodyPr>
            <a:noAutofit/>
          </a:bodyPr>
          <a:lstStyle>
            <a:lvl1pPr marL="0" indent="0" latinLnBrk="0">
              <a:lnSpc>
                <a:spcPct val="120000"/>
              </a:lnSpc>
              <a:spcBef>
                <a:spcPts val="0"/>
              </a:spcBef>
              <a:buNone/>
              <a:defRPr lang="ru-RU" sz="800" baseline="0"/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 lvl="0"/>
            <a:r>
              <a:rPr lang="ru-RU" dirty="0"/>
              <a:t>Вы можете использовать этот новый буклет, профессиональный буклет в готовом виде или легко персонализировать его.</a:t>
            </a:r>
          </a:p>
        </p:txBody>
      </p:sp>
      <p:sp>
        <p:nvSpPr>
          <p:cNvPr id="23" name="Текст 22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152901"/>
            <a:ext cx="2428875" cy="3162299"/>
          </a:xfrm>
        </p:spPr>
        <p:txBody>
          <a:bodyPr>
            <a:noAutofit/>
          </a:bodyPr>
          <a:lstStyle>
            <a:lvl1pPr marL="182880" indent="-182880" latinLnBrk="0">
              <a:lnSpc>
                <a:spcPct val="120000"/>
              </a:lnSpc>
              <a:spcBef>
                <a:spcPts val="1000"/>
              </a:spcBef>
              <a:defRPr lang="ru-RU" sz="800" baseline="0"/>
            </a:lvl1pPr>
            <a:lvl2pPr marL="228600" indent="-114300" latinLnBrk="0">
              <a:lnSpc>
                <a:spcPct val="100000"/>
              </a:lnSpc>
              <a:spcBef>
                <a:spcPts val="800"/>
              </a:spcBef>
              <a:defRPr lang="ru-RU" sz="900"/>
            </a:lvl2pPr>
            <a:lvl3pPr marL="342900" indent="-114300" latinLnBrk="0">
              <a:lnSpc>
                <a:spcPct val="100000"/>
              </a:lnSpc>
              <a:spcBef>
                <a:spcPts val="600"/>
              </a:spcBef>
              <a:defRPr lang="ru-RU" sz="800"/>
            </a:lvl3pPr>
            <a:lvl4pPr marL="457200" indent="-114300" latinLnBrk="0">
              <a:lnSpc>
                <a:spcPct val="100000"/>
              </a:lnSpc>
              <a:spcBef>
                <a:spcPts val="600"/>
              </a:spcBef>
              <a:defRPr lang="ru-RU" sz="700"/>
            </a:lvl4pPr>
            <a:lvl5pPr marL="571500" indent="-114300" latinLnBrk="0">
              <a:lnSpc>
                <a:spcPct val="100000"/>
              </a:lnSpc>
              <a:spcBef>
                <a:spcPts val="600"/>
              </a:spcBef>
              <a:defRPr lang="ru-RU" sz="700"/>
            </a:lvl5pPr>
          </a:lstStyle>
          <a:p>
            <a:pPr lvl="0"/>
            <a:r>
              <a:rPr lang="ru-RU" dirty="0"/>
              <a:t>Мы включили несколько советов в шаблон, чтобы помочь вам начать работу.</a:t>
            </a:r>
            <a:br>
              <a:rPr lang="ru-RU" dirty="0"/>
            </a:br>
            <a:r>
              <a:rPr lang="ru-RU" dirty="0"/>
              <a:t>Чтобы заменить любой текст совета (аналогичный этому) собственным, просто выделите его и введите собственный.</a:t>
            </a:r>
            <a:br>
              <a:rPr lang="ru-RU" dirty="0"/>
            </a:br>
            <a:r>
              <a:rPr lang="ru-RU" dirty="0"/>
              <a:t>Чтобы заменить фотографии в этом буклете, выберите и удалите рисунок. Затем нажмите значок «Вставить рисунок» в заполнителе, чтобы вставить собственную фотографию.</a:t>
            </a:r>
            <a:br>
              <a:rPr lang="ru-RU" dirty="0"/>
            </a:br>
            <a:r>
              <a:rPr lang="ru-RU" dirty="0"/>
              <a:t>Чтобы изменить логотип собственным, выберите рисунок «Заменить ЛОГОТИП» и используйте вкладку «Работа с рисунками | Формат».</a:t>
            </a:r>
          </a:p>
        </p:txBody>
      </p:sp>
      <p:sp>
        <p:nvSpPr>
          <p:cNvPr id="29" name="Текст 25"/>
          <p:cNvSpPr>
            <a:spLocks noGrp="1"/>
          </p:cNvSpPr>
          <p:nvPr>
            <p:ph type="body" sz="quarter" idx="16" hasCustomPrompt="1"/>
          </p:nvPr>
        </p:nvSpPr>
        <p:spPr>
          <a:xfrm>
            <a:off x="3813820" y="609600"/>
            <a:ext cx="2428875" cy="457200"/>
          </a:xfrm>
        </p:spPr>
        <p:txBody>
          <a:bodyPr>
            <a:noAutofit/>
          </a:bodyPr>
          <a:lstStyle>
            <a:lvl1pPr marL="0" indent="0" latinLnBrk="0">
              <a:lnSpc>
                <a:spcPct val="90000"/>
              </a:lnSpc>
              <a:spcBef>
                <a:spcPts val="0"/>
              </a:spcBef>
              <a:buNone/>
              <a:defRPr lang="ru-RU" sz="2000" b="1" baseline="0">
                <a:solidFill>
                  <a:schemeClr val="accent2">
                    <a:lumMod val="75000"/>
                  </a:schemeClr>
                </a:solidFill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 lvl="0"/>
            <a:r>
              <a:rPr lang="ru-RU" dirty="0"/>
              <a:t>Об организации</a:t>
            </a:r>
          </a:p>
        </p:txBody>
      </p:sp>
      <p:sp>
        <p:nvSpPr>
          <p:cNvPr id="30" name="Текст 25"/>
          <p:cNvSpPr>
            <a:spLocks noGrp="1"/>
          </p:cNvSpPr>
          <p:nvPr>
            <p:ph type="body" sz="quarter" idx="17" hasCustomPrompt="1"/>
          </p:nvPr>
        </p:nvSpPr>
        <p:spPr>
          <a:xfrm>
            <a:off x="3813820" y="1082040"/>
            <a:ext cx="2428875" cy="228600"/>
          </a:xfrm>
        </p:spPr>
        <p:txBody>
          <a:bodyPr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ru-RU" sz="1200" b="1" baseline="0"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 lvl="0"/>
            <a:r>
              <a:rPr lang="ru-RU" dirty="0"/>
              <a:t>О нас</a:t>
            </a:r>
          </a:p>
        </p:txBody>
      </p:sp>
      <p:sp>
        <p:nvSpPr>
          <p:cNvPr id="45" name="Текст 25"/>
          <p:cNvSpPr>
            <a:spLocks noGrp="1"/>
          </p:cNvSpPr>
          <p:nvPr>
            <p:ph type="body" sz="quarter" idx="24" hasCustomPrompt="1"/>
          </p:nvPr>
        </p:nvSpPr>
        <p:spPr>
          <a:xfrm>
            <a:off x="3813820" y="1342644"/>
            <a:ext cx="2428875" cy="880809"/>
          </a:xfrm>
        </p:spPr>
        <p:txBody>
          <a:bodyPr>
            <a:noAutofit/>
          </a:bodyPr>
          <a:lstStyle>
            <a:lvl1pPr marL="0" indent="0" latinLnBrk="0">
              <a:lnSpc>
                <a:spcPct val="120000"/>
              </a:lnSpc>
              <a:spcBef>
                <a:spcPts val="0"/>
              </a:spcBef>
              <a:buNone/>
              <a:defRPr lang="ru-RU" sz="1000" baseline="0"/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>
              <a:lnSpc>
                <a:spcPct val="120000"/>
              </a:lnSpc>
            </a:pPr>
            <a:r>
              <a:rPr lang="ru-RU" sz="1000" b="0" cap="none" baseline="0" dirty="0">
                <a:solidFill>
                  <a:schemeClr val="tx1"/>
                </a:solidFill>
                <a:latin typeface="+mn-lt"/>
              </a:rPr>
              <a:t>Здесь можно разместить «блиц-резюме». Укажите те сведения о продуктах и услугах, которые первым делом приходят вам на ум.</a:t>
            </a:r>
          </a:p>
        </p:txBody>
      </p:sp>
      <p:sp>
        <p:nvSpPr>
          <p:cNvPr id="32" name="Текст 25"/>
          <p:cNvSpPr>
            <a:spLocks noGrp="1"/>
          </p:cNvSpPr>
          <p:nvPr>
            <p:ph type="body" sz="quarter" idx="19" hasCustomPrompt="1"/>
          </p:nvPr>
        </p:nvSpPr>
        <p:spPr>
          <a:xfrm>
            <a:off x="3813820" y="2287906"/>
            <a:ext cx="2428875" cy="228600"/>
          </a:xfrm>
        </p:spPr>
        <p:txBody>
          <a:bodyPr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ru-RU" sz="1200" b="1" baseline="0"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 lvl="0"/>
            <a:r>
              <a:rPr lang="ru-RU" dirty="0"/>
              <a:t>Свяжитесь с нами</a:t>
            </a:r>
          </a:p>
        </p:txBody>
      </p:sp>
      <p:sp>
        <p:nvSpPr>
          <p:cNvPr id="33" name="Текст 25"/>
          <p:cNvSpPr>
            <a:spLocks noGrp="1"/>
          </p:cNvSpPr>
          <p:nvPr>
            <p:ph type="body" sz="quarter" idx="20" hasCustomPrompt="1"/>
          </p:nvPr>
        </p:nvSpPr>
        <p:spPr>
          <a:xfrm>
            <a:off x="3813820" y="2538985"/>
            <a:ext cx="2428875" cy="670940"/>
          </a:xfrm>
        </p:spPr>
        <p:txBody>
          <a:bodyPr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ru-RU" sz="1000" baseline="0"/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>
              <a:lnSpc>
                <a:spcPct val="120000"/>
              </a:lnSpc>
            </a:pPr>
            <a:r>
              <a:rPr lang="ru-RU" sz="1000" b="0" cap="none" baseline="0" dirty="0">
                <a:solidFill>
                  <a:schemeClr val="tx1"/>
                </a:solidFill>
                <a:latin typeface="+mn-lt"/>
              </a:rPr>
              <a:t>Тел.: [Телефон]</a:t>
            </a:r>
            <a:br>
              <a:rPr lang="ru-RU" sz="1000" b="0" cap="none" baseline="0" dirty="0">
                <a:solidFill>
                  <a:schemeClr val="tx1"/>
                </a:solidFill>
                <a:latin typeface="+mn-lt"/>
              </a:rPr>
            </a:br>
            <a:r>
              <a:rPr lang="ru-RU" sz="1000" b="0" cap="none" baseline="0" dirty="0">
                <a:solidFill>
                  <a:schemeClr val="tx1"/>
                </a:solidFill>
                <a:latin typeface="+mn-lt"/>
              </a:rPr>
              <a:t>Эл. почта: [Эл. почта]</a:t>
            </a:r>
            <a:br>
              <a:rPr lang="ru-RU" sz="1000" b="0" cap="none" baseline="0" dirty="0">
                <a:solidFill>
                  <a:schemeClr val="tx1"/>
                </a:solidFill>
                <a:latin typeface="+mn-lt"/>
              </a:rPr>
            </a:br>
            <a:r>
              <a:rPr lang="ru-RU" sz="1000" b="0" cap="none" baseline="0" dirty="0">
                <a:solidFill>
                  <a:schemeClr val="tx1"/>
                </a:solidFill>
                <a:latin typeface="+mn-lt"/>
              </a:rPr>
              <a:t>Интернет: [Веб-адрес]</a:t>
            </a:r>
          </a:p>
        </p:txBody>
      </p:sp>
      <p:sp>
        <p:nvSpPr>
          <p:cNvPr id="34" name="Текст 25"/>
          <p:cNvSpPr>
            <a:spLocks noGrp="1"/>
          </p:cNvSpPr>
          <p:nvPr>
            <p:ph type="body" sz="quarter" idx="21" hasCustomPrompt="1"/>
          </p:nvPr>
        </p:nvSpPr>
        <p:spPr>
          <a:xfrm>
            <a:off x="4746624" y="6711251"/>
            <a:ext cx="1508125" cy="292418"/>
          </a:xfrm>
        </p:spPr>
        <p:txBody>
          <a:bodyPr anchor="b">
            <a:noAutofit/>
          </a:bodyPr>
          <a:lstStyle>
            <a:lvl1pPr marL="0" indent="0" latinLnBrk="0">
              <a:lnSpc>
                <a:spcPct val="90000"/>
              </a:lnSpc>
              <a:spcBef>
                <a:spcPts val="0"/>
              </a:spcBef>
              <a:buNone/>
              <a:defRPr lang="ru-RU" sz="1000" b="1" cap="all" baseline="0">
                <a:solidFill>
                  <a:schemeClr val="accent2">
                    <a:lumMod val="75000"/>
                  </a:schemeClr>
                </a:solidFill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 lvl="0"/>
            <a:r>
              <a:rPr lang="ru-RU" dirty="0"/>
              <a:t>[название организации]</a:t>
            </a:r>
          </a:p>
        </p:txBody>
      </p:sp>
      <p:sp>
        <p:nvSpPr>
          <p:cNvPr id="37" name="Текст 36"/>
          <p:cNvSpPr>
            <a:spLocks noGrp="1"/>
          </p:cNvSpPr>
          <p:nvPr>
            <p:ph type="body" sz="quarter" idx="22" hasCustomPrompt="1"/>
          </p:nvPr>
        </p:nvSpPr>
        <p:spPr>
          <a:xfrm>
            <a:off x="4746624" y="7004304"/>
            <a:ext cx="1508125" cy="310896"/>
          </a:xfrm>
        </p:spPr>
        <p:txBody>
          <a:bodyPr>
            <a:noAutofit/>
          </a:bodyPr>
          <a:lstStyle>
            <a:lvl1pPr marL="0" indent="0" latinLnBrk="0">
              <a:lnSpc>
                <a:spcPct val="120000"/>
              </a:lnSpc>
              <a:spcBef>
                <a:spcPts val="0"/>
              </a:spcBef>
              <a:buNone/>
              <a:defRPr lang="ru-RU" sz="800" baseline="0"/>
            </a:lvl1pPr>
            <a:lvl2pPr marL="0" indent="0" latinLnBrk="0">
              <a:defRPr lang="ru-RU" sz="800"/>
            </a:lvl2pPr>
            <a:lvl3pPr marL="0" indent="0" latinLnBrk="0">
              <a:defRPr lang="ru-RU" sz="800"/>
            </a:lvl3pPr>
            <a:lvl4pPr marL="0" indent="0" latinLnBrk="0">
              <a:defRPr lang="ru-RU" sz="800"/>
            </a:lvl4pPr>
            <a:lvl5pPr marL="0" indent="0" latinLnBrk="0">
              <a:defRPr lang="ru-RU" sz="800"/>
            </a:lvl5pPr>
          </a:lstStyle>
          <a:p>
            <a:pPr lvl="0"/>
            <a:r>
              <a:rPr lang="ru-RU" dirty="0"/>
              <a:t>[Адрес]</a:t>
            </a:r>
            <a:br>
              <a:rPr lang="ru-RU" dirty="0"/>
            </a:br>
            <a:r>
              <a:rPr lang="ru-RU" dirty="0"/>
              <a:t>[Город, область, индекс]</a:t>
            </a:r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0"/>
          </p:nvPr>
        </p:nvSpPr>
        <p:spPr>
          <a:xfrm>
            <a:off x="7165975" y="457200"/>
            <a:ext cx="2428875" cy="3657600"/>
          </a:xfrm>
          <a:solidFill>
            <a:schemeClr val="bg2"/>
          </a:solidFill>
        </p:spPr>
        <p:txBody>
          <a:bodyPr tIns="274320">
            <a:normAutofit/>
          </a:bodyPr>
          <a:lstStyle>
            <a:lvl1pPr marL="0" indent="0" algn="ctr" latinLnBrk="0">
              <a:buNone/>
              <a:defRPr lang="ru-RU" sz="1400"/>
            </a:lvl1pPr>
          </a:lstStyle>
          <a:p>
            <a:endParaRPr lang="ru-RU" dirty="0"/>
          </a:p>
        </p:txBody>
      </p:sp>
      <p:sp>
        <p:nvSpPr>
          <p:cNvPr id="10" name="Название 9"/>
          <p:cNvSpPr>
            <a:spLocks noGrp="1"/>
          </p:cNvSpPr>
          <p:nvPr>
            <p:ph type="title" hasCustomPrompt="1"/>
          </p:nvPr>
        </p:nvSpPr>
        <p:spPr>
          <a:xfrm>
            <a:off x="7322344" y="4498848"/>
            <a:ext cx="2272506" cy="822960"/>
          </a:xfrm>
        </p:spPr>
        <p:txBody>
          <a:bodyPr>
            <a:normAutofit/>
          </a:bodyPr>
          <a:lstStyle>
            <a:lvl1pPr latinLnBrk="0">
              <a:lnSpc>
                <a:spcPct val="85000"/>
              </a:lnSpc>
              <a:defRPr lang="ru-RU" sz="2600" b="1" cap="all" baseline="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Название организации</a:t>
            </a:r>
          </a:p>
        </p:txBody>
      </p:sp>
      <p:sp>
        <p:nvSpPr>
          <p:cNvPr id="40" name="Текст 25"/>
          <p:cNvSpPr>
            <a:spLocks noGrp="1"/>
          </p:cNvSpPr>
          <p:nvPr>
            <p:ph type="body" sz="quarter" idx="23" hasCustomPrompt="1"/>
          </p:nvPr>
        </p:nvSpPr>
        <p:spPr>
          <a:xfrm>
            <a:off x="7322344" y="6624978"/>
            <a:ext cx="2088833" cy="439651"/>
          </a:xfrm>
        </p:spPr>
        <p:txBody>
          <a:bodyPr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ru-RU" sz="1300" b="0" i="1" baseline="0">
                <a:solidFill>
                  <a:schemeClr val="bg1"/>
                </a:solidFill>
                <a:latin typeface="+mn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 lvl="0"/>
            <a:r>
              <a:rPr lang="ru-RU" dirty="0"/>
              <a:t>[Подзаголовок буклета или девиз организации]</a:t>
            </a:r>
          </a:p>
        </p:txBody>
      </p:sp>
    </p:spTree>
    <p:extLst>
      <p:ext uri="{BB962C8B-B14F-4D97-AF65-F5344CB8AC3E}">
        <p14:creationId xmlns:p14="http://schemas.microsoft.com/office/powerpoint/2010/main" val="478386529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pos="4224">
          <p15:clr>
            <a:srgbClr val="547EBF"/>
          </p15:clr>
        </p15:guide>
        <p15:guide id="2" orient="horz" pos="2448">
          <p15:clr>
            <a:srgbClr val="FBAE40"/>
          </p15:clr>
        </p15:guide>
        <p15:guide id="3" pos="2112">
          <p15:clr>
            <a:srgbClr val="547EBF"/>
          </p15:clr>
        </p15:guide>
        <p15:guide id="4" orient="horz" pos="4608">
          <p15:clr>
            <a:srgbClr val="FBAE40"/>
          </p15:clr>
        </p15:guide>
        <p15:guide id="5" orient="horz" pos="288">
          <p15:clr>
            <a:srgbClr val="FBAE40"/>
          </p15:clr>
        </p15:guide>
        <p15:guide id="6" pos="4509">
          <p15:clr>
            <a:srgbClr val="FBAE40"/>
          </p15:clr>
        </p15:guide>
        <p15:guide id="7" pos="6044">
          <p15:clr>
            <a:srgbClr val="FBAE40"/>
          </p15:clr>
        </p15:guide>
        <p15:guide id="8" pos="3168">
          <p15:clr>
            <a:srgbClr val="FBAE40"/>
          </p15:clr>
        </p15:guide>
        <p15:guide id="9" pos="2400">
          <p15:clr>
            <a:srgbClr val="FBAE40"/>
          </p15:clr>
        </p15:guide>
        <p15:guide id="10" pos="1824">
          <p15:clr>
            <a:srgbClr val="FBAE40"/>
          </p15:clr>
        </p15:guide>
        <p15:guide id="11" pos="288">
          <p15:clr>
            <a:srgbClr val="FBAE40"/>
          </p15:clr>
        </p15:guide>
        <p15:guide id="12" pos="393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нутр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>
            <a:off x="3813048" y="1930512"/>
            <a:ext cx="2432304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813048" y="3537155"/>
            <a:ext cx="2432304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Текст 25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5113295"/>
            <a:ext cx="2428875" cy="248151"/>
          </a:xfrm>
        </p:spPr>
        <p:txBody>
          <a:bodyPr anchor="b"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ru-RU" sz="1200" b="1" baseline="0"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 lvl="0"/>
            <a:r>
              <a:rPr lang="ru-RU" dirty="0"/>
              <a:t>Вот несколько идей…</a:t>
            </a:r>
          </a:p>
        </p:txBody>
      </p:sp>
      <p:sp>
        <p:nvSpPr>
          <p:cNvPr id="29" name="Текст 25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386248"/>
            <a:ext cx="2428875" cy="609271"/>
          </a:xfrm>
        </p:spPr>
        <p:txBody>
          <a:bodyPr>
            <a:noAutofit/>
          </a:bodyPr>
          <a:lstStyle>
            <a:lvl1pPr marL="0" indent="0" latinLnBrk="0">
              <a:lnSpc>
                <a:spcPct val="90000"/>
              </a:lnSpc>
              <a:spcBef>
                <a:spcPts val="0"/>
              </a:spcBef>
              <a:buNone/>
              <a:defRPr lang="ru-RU" sz="2000" b="1" baseline="0">
                <a:solidFill>
                  <a:schemeClr val="accent2">
                    <a:lumMod val="75000"/>
                  </a:schemeClr>
                </a:solidFill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 lvl="0"/>
            <a:r>
              <a:rPr lang="ru-RU" dirty="0"/>
              <a:t>Что можно включить в буклет?</a:t>
            </a:r>
          </a:p>
        </p:txBody>
      </p:sp>
      <p:sp>
        <p:nvSpPr>
          <p:cNvPr id="13" name="Рисунок 11"/>
          <p:cNvSpPr>
            <a:spLocks noGrp="1"/>
          </p:cNvSpPr>
          <p:nvPr>
            <p:ph type="pic" sz="quarter" idx="11"/>
          </p:nvPr>
        </p:nvSpPr>
        <p:spPr>
          <a:xfrm>
            <a:off x="457200" y="457200"/>
            <a:ext cx="2428875" cy="3657600"/>
          </a:xfrm>
          <a:solidFill>
            <a:schemeClr val="bg2"/>
          </a:solidFill>
        </p:spPr>
        <p:txBody>
          <a:bodyPr tIns="274320">
            <a:normAutofit/>
          </a:bodyPr>
          <a:lstStyle>
            <a:lvl1pPr marL="0" indent="0" algn="ctr" latinLnBrk="0">
              <a:buNone/>
              <a:defRPr lang="ru-RU" sz="1400"/>
            </a:lvl1pPr>
          </a:lstStyle>
          <a:p>
            <a:endParaRPr lang="ru-RU" dirty="0"/>
          </a:p>
        </p:txBody>
      </p:sp>
      <p:sp>
        <p:nvSpPr>
          <p:cNvPr id="26" name="Текст 25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9" y="5399546"/>
            <a:ext cx="2428875" cy="1915653"/>
          </a:xfrm>
        </p:spPr>
        <p:txBody>
          <a:bodyPr>
            <a:noAutofit/>
          </a:bodyPr>
          <a:lstStyle>
            <a:lvl1pPr marL="0" indent="0" latinLnBrk="0">
              <a:lnSpc>
                <a:spcPct val="120000"/>
              </a:lnSpc>
              <a:spcBef>
                <a:spcPts val="1000"/>
              </a:spcBef>
              <a:buNone/>
              <a:defRPr lang="ru-RU" sz="1000" baseline="0"/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 lvl="0"/>
            <a:r>
              <a:rPr lang="ru-RU" dirty="0"/>
              <a:t>Здесь можно указать миссию организации. В правой части страницы можно добавить сводку о том, чем ваша организация отличается от других, а в центре — краткую историю успеха.</a:t>
            </a:r>
            <a:br>
              <a:rPr lang="ru-RU" dirty="0"/>
            </a:br>
            <a:r>
              <a:rPr lang="ru-RU" dirty="0"/>
              <a:t>(Подберите фотографии, на которых наиболее точно отображена деятельность организации. Фотографии должны производить неизгладимое впечатление).</a:t>
            </a:r>
          </a:p>
        </p:txBody>
      </p:sp>
      <p:sp>
        <p:nvSpPr>
          <p:cNvPr id="30" name="Текст 25"/>
          <p:cNvSpPr>
            <a:spLocks noGrp="1"/>
          </p:cNvSpPr>
          <p:nvPr>
            <p:ph type="body" sz="quarter" idx="17" hasCustomPrompt="1"/>
          </p:nvPr>
        </p:nvSpPr>
        <p:spPr>
          <a:xfrm>
            <a:off x="3813820" y="549148"/>
            <a:ext cx="2428875" cy="454152"/>
          </a:xfrm>
        </p:spPr>
        <p:txBody>
          <a:bodyPr anchor="b"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ru-RU" sz="1100" b="1" baseline="0"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 lvl="0"/>
            <a:r>
              <a:rPr lang="ru-RU" dirty="0"/>
              <a:t>Думаете, так красиво отформатировать документ — это очень сложно?</a:t>
            </a:r>
          </a:p>
        </p:txBody>
      </p:sp>
      <p:sp>
        <p:nvSpPr>
          <p:cNvPr id="31" name="Текст 25"/>
          <p:cNvSpPr>
            <a:spLocks noGrp="1"/>
          </p:cNvSpPr>
          <p:nvPr>
            <p:ph type="body" sz="quarter" idx="18" hasCustomPrompt="1"/>
          </p:nvPr>
        </p:nvSpPr>
        <p:spPr>
          <a:xfrm>
            <a:off x="3813820" y="1066800"/>
            <a:ext cx="2428875" cy="685800"/>
          </a:xfrm>
        </p:spPr>
        <p:txBody>
          <a:bodyPr>
            <a:noAutofit/>
          </a:bodyPr>
          <a:lstStyle>
            <a:lvl1pPr marL="0" indent="0" latinLnBrk="0">
              <a:lnSpc>
                <a:spcPct val="120000"/>
              </a:lnSpc>
              <a:spcBef>
                <a:spcPts val="1000"/>
              </a:spcBef>
              <a:buNone/>
              <a:defRPr lang="ru-RU" sz="1000" baseline="0"/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 lvl="0"/>
            <a:r>
              <a:rPr lang="ru-RU" dirty="0"/>
              <a:t>Ни в коем случае. </a:t>
            </a:r>
            <a:r>
              <a:rPr lang="ru-RU" dirty="0" err="1"/>
              <a:t>Местозаполнители</a:t>
            </a:r>
            <a:r>
              <a:rPr lang="ru-RU" dirty="0"/>
              <a:t> в этом буклете уже отформатированы для вас.</a:t>
            </a:r>
          </a:p>
        </p:txBody>
      </p:sp>
      <p:sp>
        <p:nvSpPr>
          <p:cNvPr id="18" name="Текст 25"/>
          <p:cNvSpPr>
            <a:spLocks noGrp="1"/>
          </p:cNvSpPr>
          <p:nvPr>
            <p:ph type="body" sz="quarter" idx="23" hasCustomPrompt="1"/>
          </p:nvPr>
        </p:nvSpPr>
        <p:spPr>
          <a:xfrm>
            <a:off x="3813820" y="1994810"/>
            <a:ext cx="2428875" cy="1384504"/>
          </a:xfrm>
        </p:spPr>
        <p:txBody>
          <a:bodyPr anchor="ctr">
            <a:noAutofit/>
          </a:bodyPr>
          <a:lstStyle>
            <a:lvl1pPr marL="0" indent="0" latinLnBrk="0">
              <a:lnSpc>
                <a:spcPct val="130000"/>
              </a:lnSpc>
              <a:spcBef>
                <a:spcPts val="0"/>
              </a:spcBef>
              <a:buNone/>
              <a:defRPr lang="ru-RU" sz="1500" i="1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 lvl="0"/>
            <a:r>
              <a:rPr lang="ru-RU" dirty="0"/>
              <a:t>Не стесняйтесь. Покажите, насколько вы уникальны. Здесь можно разместить безупречные рекомендации.</a:t>
            </a:r>
          </a:p>
        </p:txBody>
      </p:sp>
      <p:sp>
        <p:nvSpPr>
          <p:cNvPr id="32" name="Текст 25"/>
          <p:cNvSpPr>
            <a:spLocks noGrp="1"/>
          </p:cNvSpPr>
          <p:nvPr>
            <p:ph type="body" sz="quarter" idx="19" hasCustomPrompt="1"/>
          </p:nvPr>
        </p:nvSpPr>
        <p:spPr>
          <a:xfrm>
            <a:off x="3813820" y="3583214"/>
            <a:ext cx="2428875" cy="459692"/>
          </a:xfrm>
        </p:spPr>
        <p:txBody>
          <a:bodyPr anchor="b">
            <a:noAutofit/>
          </a:bodyPr>
          <a:lstStyle>
            <a:lvl1pPr marL="0" marR="0" indent="0" algn="l" defTabSz="7543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ru-RU" sz="1200" b="1" baseline="0"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 marL="0" marR="0" lvl="0" indent="0" algn="l" defTabSz="7543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ru-RU"/>
            </a:pPr>
            <a:r>
              <a:rPr lang="ru-RU" dirty="0"/>
              <a:t>основных преимуществ работы с вашей организации.</a:t>
            </a:r>
          </a:p>
        </p:txBody>
      </p:sp>
      <p:sp>
        <p:nvSpPr>
          <p:cNvPr id="21" name="Текст 25"/>
          <p:cNvSpPr>
            <a:spLocks noGrp="1"/>
          </p:cNvSpPr>
          <p:nvPr>
            <p:ph type="body" sz="quarter" idx="24" hasCustomPrompt="1"/>
          </p:nvPr>
        </p:nvSpPr>
        <p:spPr>
          <a:xfrm>
            <a:off x="3813820" y="4106980"/>
            <a:ext cx="2428875" cy="844959"/>
          </a:xfrm>
        </p:spPr>
        <p:txBody>
          <a:bodyPr>
            <a:noAutofit/>
          </a:bodyPr>
          <a:lstStyle>
            <a:lvl1pPr marL="0" indent="0" latinLnBrk="0">
              <a:lnSpc>
                <a:spcPct val="120000"/>
              </a:lnSpc>
              <a:spcBef>
                <a:spcPts val="1000"/>
              </a:spcBef>
              <a:buNone/>
              <a:defRPr lang="ru-RU" sz="1000" baseline="0"/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 lvl="0"/>
            <a:r>
              <a:rPr lang="ru-RU" dirty="0"/>
              <a:t>Введите собственный текст, чтобы обратить внимание на ваши организацию и услуги.</a:t>
            </a:r>
          </a:p>
        </p:txBody>
      </p:sp>
      <p:sp>
        <p:nvSpPr>
          <p:cNvPr id="22" name="Текст 25"/>
          <p:cNvSpPr>
            <a:spLocks noGrp="1"/>
          </p:cNvSpPr>
          <p:nvPr>
            <p:ph type="body" sz="quarter" idx="25" hasCustomPrompt="1"/>
          </p:nvPr>
        </p:nvSpPr>
        <p:spPr>
          <a:xfrm>
            <a:off x="3813820" y="4974409"/>
            <a:ext cx="2428875" cy="456547"/>
          </a:xfrm>
        </p:spPr>
        <p:txBody>
          <a:bodyPr anchor="b">
            <a:noAutofit/>
          </a:bodyPr>
          <a:lstStyle>
            <a:lvl1pPr marL="0" marR="0" indent="0" algn="l" defTabSz="7543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ru-RU" sz="1200" b="1" baseline="0"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 lvl="0"/>
            <a:r>
              <a:rPr lang="ru-RU" dirty="0"/>
              <a:t>Не хватает </a:t>
            </a:r>
            <a:r>
              <a:rPr lang="ru-RU" dirty="0" err="1"/>
              <a:t>местозаполнителей</a:t>
            </a:r>
            <a:r>
              <a:rPr lang="ru-RU" dirty="0"/>
              <a:t>?</a:t>
            </a:r>
          </a:p>
        </p:txBody>
      </p:sp>
      <p:sp>
        <p:nvSpPr>
          <p:cNvPr id="24" name="Текст 25"/>
          <p:cNvSpPr>
            <a:spLocks noGrp="1"/>
          </p:cNvSpPr>
          <p:nvPr>
            <p:ph type="body" sz="quarter" idx="26" hasCustomPrompt="1"/>
          </p:nvPr>
        </p:nvSpPr>
        <p:spPr>
          <a:xfrm>
            <a:off x="3813820" y="5494568"/>
            <a:ext cx="2428875" cy="771552"/>
          </a:xfrm>
        </p:spPr>
        <p:txBody>
          <a:bodyPr>
            <a:noAutofit/>
          </a:bodyPr>
          <a:lstStyle>
            <a:lvl1pPr marL="0" indent="0" latinLnBrk="0">
              <a:lnSpc>
                <a:spcPct val="120000"/>
              </a:lnSpc>
              <a:spcBef>
                <a:spcPts val="1000"/>
              </a:spcBef>
              <a:buNone/>
              <a:defRPr lang="ru-RU" sz="1000" baseline="0"/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 lvl="0"/>
            <a:r>
              <a:rPr lang="ru-RU" dirty="0"/>
              <a:t>Без проблем. Просто скопируйте и перетащите на место.</a:t>
            </a:r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0"/>
          </p:nvPr>
        </p:nvSpPr>
        <p:spPr>
          <a:xfrm>
            <a:off x="7165975" y="457200"/>
            <a:ext cx="2428875" cy="1600200"/>
          </a:xfrm>
          <a:solidFill>
            <a:schemeClr val="bg2"/>
          </a:solidFill>
        </p:spPr>
        <p:txBody>
          <a:bodyPr tIns="274320">
            <a:normAutofit/>
          </a:bodyPr>
          <a:lstStyle>
            <a:lvl1pPr marL="0" indent="0" algn="ctr" latinLnBrk="0">
              <a:buNone/>
              <a:defRPr lang="ru-RU" sz="1400"/>
            </a:lvl1pPr>
          </a:lstStyle>
          <a:p>
            <a:endParaRPr lang="ru-RU" dirty="0"/>
          </a:p>
        </p:txBody>
      </p:sp>
      <p:sp>
        <p:nvSpPr>
          <p:cNvPr id="28" name="Текст 25"/>
          <p:cNvSpPr>
            <a:spLocks noGrp="1"/>
          </p:cNvSpPr>
          <p:nvPr>
            <p:ph type="body" sz="quarter" idx="15" hasCustomPrompt="1"/>
          </p:nvPr>
        </p:nvSpPr>
        <p:spPr>
          <a:xfrm>
            <a:off x="7165975" y="2221894"/>
            <a:ext cx="2428875" cy="274320"/>
          </a:xfrm>
        </p:spPr>
        <p:txBody>
          <a:bodyPr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ru-RU" sz="900" b="0" i="1" baseline="0">
                <a:latin typeface="+mn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 lvl="0"/>
            <a:r>
              <a:rPr lang="ru-RU" dirty="0"/>
              <a:t>[Добавьте подпись к фотографии]</a:t>
            </a:r>
          </a:p>
        </p:txBody>
      </p:sp>
      <p:sp>
        <p:nvSpPr>
          <p:cNvPr id="25" name="Текст 25"/>
          <p:cNvSpPr>
            <a:spLocks noGrp="1"/>
          </p:cNvSpPr>
          <p:nvPr>
            <p:ph type="body" sz="quarter" idx="27" hasCustomPrompt="1"/>
          </p:nvPr>
        </p:nvSpPr>
        <p:spPr>
          <a:xfrm>
            <a:off x="7172325" y="2530613"/>
            <a:ext cx="2428875" cy="733033"/>
          </a:xfrm>
        </p:spPr>
        <p:txBody>
          <a:bodyPr>
            <a:noAutofit/>
          </a:bodyPr>
          <a:lstStyle>
            <a:lvl1pPr marL="0" indent="0" latinLnBrk="0">
              <a:lnSpc>
                <a:spcPct val="120000"/>
              </a:lnSpc>
              <a:spcBef>
                <a:spcPts val="0"/>
              </a:spcBef>
              <a:buNone/>
              <a:defRPr lang="ru-RU" sz="1000" baseline="0"/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 lvl="0"/>
            <a:r>
              <a:rPr lang="ru-RU" dirty="0"/>
              <a:t>Не забудьте включить подробные сведения о предоставляемых услугах и отличии от конкурентов.</a:t>
            </a:r>
          </a:p>
        </p:txBody>
      </p:sp>
      <p:sp>
        <p:nvSpPr>
          <p:cNvPr id="35" name="Текст 25"/>
          <p:cNvSpPr>
            <a:spLocks noGrp="1"/>
          </p:cNvSpPr>
          <p:nvPr>
            <p:ph type="body" sz="quarter" idx="28" hasCustomPrompt="1"/>
          </p:nvPr>
        </p:nvSpPr>
        <p:spPr>
          <a:xfrm>
            <a:off x="7172325" y="3288858"/>
            <a:ext cx="2428875" cy="210899"/>
          </a:xfrm>
        </p:spPr>
        <p:txBody>
          <a:bodyPr anchor="b">
            <a:noAutofit/>
          </a:bodyPr>
          <a:lstStyle>
            <a:lvl1pPr marL="0" marR="0" indent="0" algn="l" defTabSz="7543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ru-RU" sz="1200" b="1" baseline="0"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 lvl="0"/>
            <a:r>
              <a:rPr lang="ru-RU" dirty="0"/>
              <a:t>Наши продукты и услуги</a:t>
            </a:r>
          </a:p>
        </p:txBody>
      </p:sp>
      <p:sp>
        <p:nvSpPr>
          <p:cNvPr id="36" name="Текст 25"/>
          <p:cNvSpPr>
            <a:spLocks noGrp="1"/>
          </p:cNvSpPr>
          <p:nvPr>
            <p:ph type="body" sz="quarter" idx="29" hasCustomPrompt="1"/>
          </p:nvPr>
        </p:nvSpPr>
        <p:spPr>
          <a:xfrm>
            <a:off x="7172325" y="3552470"/>
            <a:ext cx="2428875" cy="3762730"/>
          </a:xfrm>
        </p:spPr>
        <p:txBody>
          <a:bodyPr>
            <a:noAutofit/>
          </a:bodyPr>
          <a:lstStyle>
            <a:lvl1pPr marL="0" indent="0" latinLnBrk="0">
              <a:lnSpc>
                <a:spcPct val="120000"/>
              </a:lnSpc>
              <a:spcBef>
                <a:spcPts val="1000"/>
              </a:spcBef>
              <a:buNone/>
              <a:defRPr lang="ru-RU" sz="1000" baseline="0"/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ru-RU" sz="1000"/>
            </a:lvl5pPr>
          </a:lstStyle>
          <a:p>
            <a:pPr lvl="0"/>
            <a:r>
              <a:rPr lang="ru-RU" dirty="0"/>
              <a:t>Можно добавить маркированный список продуктов, услуг или основных преимуществ работы с вашей организации. Также можно добавить краткую сводку ваших наилучших качеств в нескольких абзацах.</a:t>
            </a:r>
            <a:br>
              <a:rPr lang="ru-RU" dirty="0"/>
            </a:br>
            <a:r>
              <a:rPr lang="ru-RU" dirty="0"/>
              <a:t>Не размещайте слишком много информации, даже если она описывает вас с наилучшей стороны. Просто помните о маркетинге — чтобы привлечь внимание, текст должен быть кратким, дружелюбным и читабельным.</a:t>
            </a:r>
          </a:p>
        </p:txBody>
      </p:sp>
    </p:spTree>
    <p:extLst>
      <p:ext uri="{BB962C8B-B14F-4D97-AF65-F5344CB8AC3E}">
        <p14:creationId xmlns:p14="http://schemas.microsoft.com/office/powerpoint/2010/main" val="1198149047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pos="4224">
          <p15:clr>
            <a:srgbClr val="547EBF"/>
          </p15:clr>
        </p15:guide>
        <p15:guide id="2" orient="horz" pos="2448">
          <p15:clr>
            <a:srgbClr val="FBAE40"/>
          </p15:clr>
        </p15:guide>
        <p15:guide id="3" pos="2112">
          <p15:clr>
            <a:srgbClr val="547EBF"/>
          </p15:clr>
        </p15:guide>
        <p15:guide id="4" orient="horz" pos="4608">
          <p15:clr>
            <a:srgbClr val="FBAE40"/>
          </p15:clr>
        </p15:guide>
        <p15:guide id="5" orient="horz" pos="288">
          <p15:clr>
            <a:srgbClr val="FBAE40"/>
          </p15:clr>
        </p15:guide>
        <p15:guide id="6" pos="4509">
          <p15:clr>
            <a:srgbClr val="FBAE40"/>
          </p15:clr>
        </p15:guide>
        <p15:guide id="7" pos="6044">
          <p15:clr>
            <a:srgbClr val="FBAE40"/>
          </p15:clr>
        </p15:guide>
        <p15:guide id="8" pos="3168">
          <p15:clr>
            <a:srgbClr val="FBAE40"/>
          </p15:clr>
        </p15:guide>
        <p15:guide id="9" pos="2400">
          <p15:clr>
            <a:srgbClr val="FBAE40"/>
          </p15:clr>
        </p15:guide>
        <p15:guide id="10" pos="1824">
          <p15:clr>
            <a:srgbClr val="FBAE40"/>
          </p15:clr>
        </p15:guide>
        <p15:guide id="11" pos="288">
          <p15:clr>
            <a:srgbClr val="FBAE40"/>
          </p15:clr>
        </p15:guide>
        <p15:guide id="12" pos="393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1515" y="413809"/>
            <a:ext cx="8675370" cy="150230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91515" y="7203864"/>
            <a:ext cx="2703195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ru-RU"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72CD0-8AE2-403D-BC5A-E9768D13DA7F}" type="datetimeFigureOut">
              <a:rPr lang="ru-RU" smtClean="0"/>
              <a:t>18.11.2025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834765" y="7203864"/>
            <a:ext cx="238887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ru-RU"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663690" y="7203864"/>
            <a:ext cx="2703195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ru-RU"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45621-FB72-491B-A41E-B21F020BD97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1577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txStyles>
    <p:titleStyle>
      <a:lvl1pPr algn="l" defTabSz="754380" rtl="0" eaLnBrk="1" latinLnBrk="0" hangingPunct="1">
        <a:spcBef>
          <a:spcPct val="0"/>
        </a:spcBef>
        <a:buNone/>
        <a:defRPr lang="ru-RU" sz="36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59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ru-RU" sz="2310" kern="1200">
          <a:solidFill>
            <a:schemeClr val="tx1"/>
          </a:solidFill>
          <a:latin typeface="+mn-lt"/>
          <a:ea typeface="+mn-ea"/>
          <a:cs typeface="+mn-cs"/>
        </a:defRPr>
      </a:lvl1pPr>
      <a:lvl2pPr marL="56578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ru-RU"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ru-RU"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32016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ru-RU"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69735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ru-RU"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207454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ru-RU"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ru-RU"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ru-RU"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ru-RU" sz="1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54380" rtl="0" eaLnBrk="1" latinLnBrk="0" hangingPunct="1">
        <a:defRPr lang="ru-RU"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754380" rtl="0" eaLnBrk="1" latinLnBrk="0" hangingPunct="1">
        <a:defRPr lang="ru-RU"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754380" rtl="0" eaLnBrk="1" latinLnBrk="0" hangingPunct="1">
        <a:defRPr lang="ru-RU"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754380" rtl="0" eaLnBrk="1" latinLnBrk="0" hangingPunct="1">
        <a:defRPr lang="ru-RU"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754380" rtl="0" eaLnBrk="1" latinLnBrk="0" hangingPunct="1">
        <a:defRPr lang="ru-RU"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754380" rtl="0" eaLnBrk="1" latinLnBrk="0" hangingPunct="1">
        <a:defRPr lang="ru-RU"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754380" rtl="0" eaLnBrk="1" latinLnBrk="0" hangingPunct="1">
        <a:defRPr lang="ru-RU"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754380" rtl="0" eaLnBrk="1" latinLnBrk="0" hangingPunct="1">
        <a:defRPr lang="ru-RU"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754380" rtl="0" eaLnBrk="1" latinLnBrk="0" hangingPunct="1">
        <a:defRPr lang="ru-RU"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Текст 2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algn="ctr"/>
            <a:r>
              <a:rPr lang="ru-RU" sz="1400" b="1" i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эмпатии</a:t>
            </a:r>
          </a:p>
        </p:txBody>
      </p:sp>
      <p:sp>
        <p:nvSpPr>
          <p:cNvPr id="21" name="Текст 20"/>
          <p:cNvSpPr>
            <a:spLocks noGrp="1"/>
          </p:cNvSpPr>
          <p:nvPr>
            <p:ph type="body" sz="quarter" idx="12"/>
          </p:nvPr>
        </p:nvSpPr>
        <p:spPr>
          <a:xfrm>
            <a:off x="457201" y="4574285"/>
            <a:ext cx="2133600" cy="3350515"/>
          </a:xfrm>
        </p:spPr>
        <p:txBody>
          <a:bodyPr/>
          <a:lstStyle/>
          <a:p>
            <a:pPr marL="0" lvl="0" indent="0">
              <a:lnSpc>
                <a:spcPct val="100000"/>
              </a:lnSpc>
              <a:buNone/>
            </a:pPr>
            <a:r>
              <a:rPr lang="ru-RU" sz="1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Напишите мини-сочинение: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ru-RU" sz="1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1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Представьте себе, что вы развёртывающийся из почки лист. Что вы испытываете, чувствуете, ощущаете?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ru-RU" sz="11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Представьте себе, что вы – лягушка. Как вы себя чувствуете на </a:t>
            </a:r>
            <a:r>
              <a:rPr lang="ru-RU" sz="105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суше</a:t>
            </a:r>
            <a:r>
              <a:rPr lang="ru-RU" sz="11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в воде? Где вам нравится больше? Почему?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ru-RU" sz="11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-Что вы эвглена зеленая- опишите свои ощущения.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ru-RU" sz="11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-Представьте себя птенцом, который вот-вот вылупится из яйца. Опишите свои ощущения</a:t>
            </a:r>
          </a:p>
          <a:p>
            <a:pPr marL="0" lvl="0" indent="0">
              <a:lnSpc>
                <a:spcPct val="100000"/>
              </a:lnSpc>
              <a:buNone/>
            </a:pPr>
            <a:endParaRPr lang="ru-RU" dirty="0"/>
          </a:p>
        </p:txBody>
      </p:sp>
      <p:sp>
        <p:nvSpPr>
          <p:cNvPr id="25" name="Текст 24"/>
          <p:cNvSpPr>
            <a:spLocks noGrp="1"/>
          </p:cNvSpPr>
          <p:nvPr>
            <p:ph type="body" sz="quarter" idx="16"/>
          </p:nvPr>
        </p:nvSpPr>
        <p:spPr>
          <a:xfrm>
            <a:off x="3813820" y="152400"/>
            <a:ext cx="2428875" cy="895957"/>
          </a:xfrm>
        </p:spPr>
        <p:txBody>
          <a:bodyPr/>
          <a:lstStyle/>
          <a:p>
            <a:r>
              <a:rPr lang="ru-RU" sz="1400" dirty="0"/>
              <a:t> </a:t>
            </a:r>
          </a:p>
          <a:p>
            <a:endParaRPr lang="ru-RU" sz="1400" dirty="0"/>
          </a:p>
        </p:txBody>
      </p:sp>
      <p:sp>
        <p:nvSpPr>
          <p:cNvPr id="26" name="Текст 25"/>
          <p:cNvSpPr>
            <a:spLocks noGrp="1"/>
          </p:cNvSpPr>
          <p:nvPr>
            <p:ph type="body" sz="quarter" idx="17"/>
          </p:nvPr>
        </p:nvSpPr>
        <p:spPr>
          <a:xfrm>
            <a:off x="3813820" y="414683"/>
            <a:ext cx="2428875" cy="1261717"/>
          </a:xfrm>
        </p:spPr>
        <p:txBody>
          <a:bodyPr/>
          <a:lstStyle/>
          <a:p>
            <a:pPr indent="457200" algn="just"/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можно использовать такие приемы, как: «</a:t>
            </a:r>
            <a:r>
              <a:rPr lang="ru-RU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Зоошутка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биологический театр, творческая лаборатория, кроссворды и </a:t>
            </a:r>
            <a:r>
              <a:rPr lang="ru-RU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головоломки,дневник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наблюдений, эко-</a:t>
            </a:r>
            <a:r>
              <a:rPr lang="ru-RU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комиксы,ребусы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и.т.п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65" name="Текст 64"/>
          <p:cNvSpPr>
            <a:spLocks noGrp="1"/>
          </p:cNvSpPr>
          <p:nvPr>
            <p:ph type="body" sz="quarter" idx="24"/>
          </p:nvPr>
        </p:nvSpPr>
        <p:spPr>
          <a:xfrm>
            <a:off x="3733800" y="1752600"/>
            <a:ext cx="2508895" cy="670940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29" name="Текст 28"/>
          <p:cNvSpPr>
            <a:spLocks noGrp="1"/>
          </p:cNvSpPr>
          <p:nvPr>
            <p:ph type="body" sz="quarter" idx="20"/>
          </p:nvPr>
        </p:nvSpPr>
        <p:spPr>
          <a:xfrm>
            <a:off x="3514081" y="3187561"/>
            <a:ext cx="3050231" cy="1507563"/>
          </a:xfrm>
        </p:spPr>
        <p:txBody>
          <a:bodyPr/>
          <a:lstStyle/>
          <a:p>
            <a:pPr indent="457200" algn="just"/>
            <a:r>
              <a:rPr lang="ru-RU" sz="1200" dirty="0"/>
              <a:t> 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Креативные задания, выходящие за рамки обычных шаблонов, часто оказываются более привлекательными и увлекательными для обучающихся.</a:t>
            </a:r>
          </a:p>
          <a:p>
            <a:pPr indent="457200" algn="just"/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стимулируют живое обсуждение и соревнование, что в конечном итоге повышает мотивацию к учению. </a:t>
            </a:r>
            <a:endParaRPr lang="ru-RU" sz="1200" dirty="0"/>
          </a:p>
        </p:txBody>
      </p:sp>
      <p:sp>
        <p:nvSpPr>
          <p:cNvPr id="30" name="Текст 29"/>
          <p:cNvSpPr>
            <a:spLocks noGrp="1"/>
          </p:cNvSpPr>
          <p:nvPr>
            <p:ph type="body" sz="quarter" idx="21"/>
          </p:nvPr>
        </p:nvSpPr>
        <p:spPr>
          <a:xfrm>
            <a:off x="3971927" y="5715001"/>
            <a:ext cx="2200273" cy="968628"/>
          </a:xfrm>
        </p:spPr>
        <p:txBody>
          <a:bodyPr/>
          <a:lstStyle/>
          <a:p>
            <a:pPr algn="ctr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Районный отдел образования </a:t>
            </a:r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местной </a:t>
            </a:r>
            <a:r>
              <a:rPr 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кваркенского района</a:t>
            </a:r>
          </a:p>
        </p:txBody>
      </p:sp>
      <p:sp>
        <p:nvSpPr>
          <p:cNvPr id="31" name="Текст 30"/>
          <p:cNvSpPr>
            <a:spLocks noGrp="1"/>
          </p:cNvSpPr>
          <p:nvPr>
            <p:ph type="body" sz="quarter" idx="22"/>
          </p:nvPr>
        </p:nvSpPr>
        <p:spPr>
          <a:xfrm>
            <a:off x="3971927" y="6955091"/>
            <a:ext cx="2428874" cy="360109"/>
          </a:xfrm>
        </p:spPr>
        <p:txBody>
          <a:bodyPr/>
          <a:lstStyle/>
          <a:p>
            <a:r>
              <a:rPr lang="ru-RU" dirty="0"/>
              <a:t>462860, Оренбургская область, Кваркенский район, село </a:t>
            </a:r>
            <a:r>
              <a:rPr lang="ru-RU" dirty="0" err="1"/>
              <a:t>Кваркено</a:t>
            </a:r>
            <a:r>
              <a:rPr lang="ru-RU" dirty="0"/>
              <a:t>, ул. Ленина, д. 22 </a:t>
            </a:r>
          </a:p>
          <a:p>
            <a:endParaRPr lang="ru-RU" dirty="0"/>
          </a:p>
          <a:p>
            <a:pPr algn="ctr"/>
            <a:r>
              <a:rPr lang="ru-RU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НОЯБРЬ  2025</a:t>
            </a:r>
          </a:p>
          <a:p>
            <a:endParaRPr lang="ru-RU" dirty="0"/>
          </a:p>
        </p:txBody>
      </p:sp>
      <p:sp>
        <p:nvSpPr>
          <p:cNvPr id="18" name="Название 17"/>
          <p:cNvSpPr>
            <a:spLocks noGrp="1"/>
          </p:cNvSpPr>
          <p:nvPr>
            <p:ph type="title"/>
          </p:nvPr>
        </p:nvSpPr>
        <p:spPr>
          <a:xfrm>
            <a:off x="7322344" y="5257800"/>
            <a:ext cx="2272506" cy="64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/>
              <a:t>  креативная задача-как домашнее задание по биологии</a:t>
            </a:r>
          </a:p>
        </p:txBody>
      </p:sp>
      <p:sp>
        <p:nvSpPr>
          <p:cNvPr id="32" name="Текст 31"/>
          <p:cNvSpPr>
            <a:spLocks noGrp="1"/>
          </p:cNvSpPr>
          <p:nvPr>
            <p:ph type="body" sz="quarter" idx="23"/>
          </p:nvPr>
        </p:nvSpPr>
        <p:spPr>
          <a:xfrm>
            <a:off x="7322344" y="6096000"/>
            <a:ext cx="2088833" cy="968629"/>
          </a:xfrm>
        </p:spPr>
        <p:txBody>
          <a:bodyPr/>
          <a:lstStyle/>
          <a:p>
            <a:pPr algn="just"/>
            <a:r>
              <a:rPr lang="ru-RU" dirty="0"/>
              <a:t> В каждом ребенке есть солнце, только дайте ему светить.</a:t>
            </a:r>
          </a:p>
          <a:p>
            <a:pPr algn="r"/>
            <a:r>
              <a:rPr lang="ru-RU" dirty="0"/>
              <a:t>Сократ</a:t>
            </a:r>
          </a:p>
          <a:p>
            <a:endParaRPr lang="ru-RU" dirty="0"/>
          </a:p>
        </p:txBody>
      </p:sp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CA2E9C5E-3133-417A-8C02-5E61F666967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42" r="27842"/>
          <a:stretch>
            <a:fillRect/>
          </a:stretch>
        </p:blipFill>
        <p:spPr/>
      </p:pic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67BE14EA-25E4-4FD3-9830-EC430044AA4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rcRect l="20132" r="2013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35" name="Текст 34">
            <a:extLst>
              <a:ext uri="{FF2B5EF4-FFF2-40B4-BE49-F238E27FC236}">
                <a16:creationId xmlns="" xmlns:a16="http://schemas.microsoft.com/office/drawing/2014/main" id="{CEFEFB40-31AF-49B7-B67A-EBF25EC9CD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3241166"/>
            <a:ext cx="2428875" cy="1257682"/>
          </a:xfrm>
        </p:spPr>
        <p:txBody>
          <a:bodyPr/>
          <a:lstStyle/>
          <a:p>
            <a:r>
              <a:rPr lang="ru-RU" sz="12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Это метод, при котором ученик «вчувствуется» в состояние другого объекта, «вселяется» в изучаемые объекты окружающего мира, пытается почувствовать и познать их изнутри. 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40" name="Рисунок 39">
            <a:extLst>
              <a:ext uri="{FF2B5EF4-FFF2-40B4-BE49-F238E27FC236}">
                <a16:creationId xmlns="" xmlns:a16="http://schemas.microsoft.com/office/drawing/2014/main" id="{6D0D48CD-E23B-452E-9AEE-26A159E21E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737" y="1812378"/>
            <a:ext cx="3076575" cy="1087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253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457199" y="2667000"/>
            <a:ext cx="2667001" cy="1727395"/>
          </a:xfrm>
        </p:spPr>
        <p:txBody>
          <a:bodyPr/>
          <a:lstStyle/>
          <a:p>
            <a:pPr indent="457200" algn="just">
              <a:lnSpc>
                <a:spcPct val="120000"/>
              </a:lnSpc>
              <a:spcBef>
                <a:spcPts val="1000"/>
              </a:spcBef>
            </a:pPr>
            <a:r>
              <a:rPr lang="ru-RU" sz="1200" b="1" kern="12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Ничто так не утомляет, как однообразие, поэтому в домашних заданиях должны разумно чередоваться различные формы деятельности, и каждое домашнее задание должно быть неповторимым, не похожим на другие. </a:t>
            </a:r>
          </a:p>
          <a:p>
            <a:pPr indent="457200" algn="just">
              <a:lnSpc>
                <a:spcPct val="120000"/>
              </a:lnSpc>
              <a:spcBef>
                <a:spcPts val="1000"/>
              </a:spcBef>
            </a:pPr>
            <a:r>
              <a:rPr lang="ru-RU" sz="1200" b="1" kern="12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этого необходимы совершенно другие методы и приёмы, одним из актуальных среди которых является использование креативных задач – именно такие задания развивают фантазию, воображение, ассоциативность мышления, т.к. предполагают создание школьником собственного продукта: идеи, рисунка, сочинения, проекта, исследовательской деятельности, именно такие задания пополняют опыт творческой деятельности обучающихся.</a:t>
            </a:r>
          </a:p>
          <a:p>
            <a:pPr indent="457200" algn="just">
              <a:lnSpc>
                <a:spcPct val="120000"/>
              </a:lnSpc>
              <a:spcBef>
                <a:spcPts val="1000"/>
              </a:spcBef>
            </a:pP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lvl="0" algn="just"/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 algn="ctr"/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ОБРАЗНОГО ВИДЕНИЯ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 algn="ctr"/>
            <a:r>
              <a:rPr lang="ru-RU" dirty="0"/>
              <a:t> 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 –образное исследование объекта</a:t>
            </a: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lvl="0"/>
            <a:r>
              <a:rPr lang="ru-RU" dirty="0"/>
              <a:t> 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ru-RU" dirty="0"/>
              <a:t> 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lvl="0"/>
            <a:r>
              <a:rPr lang="ru-RU" dirty="0"/>
              <a:t> 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 algn="ctr"/>
            <a:r>
              <a:rPr lang="ru-RU" sz="1200" b="1" i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ЭВРИСТИЧЕСКИХ ВОПРОСОВ</a:t>
            </a:r>
          </a:p>
          <a:p>
            <a:endParaRPr lang="ru-RU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27"/>
          </p:nvPr>
        </p:nvSpPr>
        <p:spPr>
          <a:xfrm>
            <a:off x="7165975" y="2530614"/>
            <a:ext cx="2435225" cy="705532"/>
          </a:xfrm>
        </p:spPr>
        <p:txBody>
          <a:bodyPr/>
          <a:lstStyle/>
          <a:p>
            <a:pPr lvl="0" algn="just"/>
            <a:r>
              <a:rPr lang="ru-RU" sz="1200" dirty="0"/>
              <a:t>              </a:t>
            </a:r>
            <a:r>
              <a:rPr lang="ru-RU" sz="1200" b="1" i="1" dirty="0">
                <a:solidFill>
                  <a:srgbClr val="002060"/>
                </a:solidFill>
              </a:rPr>
              <a:t>Эвристический</a:t>
            </a:r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вопрос приводит к творческому поиску и помогает получить новые знания. </a:t>
            </a:r>
          </a:p>
          <a:p>
            <a:pPr lvl="0" algn="just"/>
            <a:r>
              <a:rPr lang="ru-RU" sz="1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="" xmlns:a16="http://schemas.microsoft.com/office/drawing/2014/main" id="{EBC66C70-5736-495A-A5C0-0B7A2F929DC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9169" b="9169"/>
          <a:stretch>
            <a:fillRect/>
          </a:stretch>
        </p:blipFill>
        <p:spPr>
          <a:xfrm>
            <a:off x="457200" y="381000"/>
            <a:ext cx="2433340" cy="1727395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="" xmlns:a16="http://schemas.microsoft.com/office/drawing/2014/main" id="{69B1A9F5-0E31-4F7F-9B01-5D5A481992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6200" y="1981201"/>
            <a:ext cx="2286000" cy="1571270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="" xmlns:a16="http://schemas.microsoft.com/office/drawing/2014/main" id="{E91CF708-A943-4961-96F6-536C9DB0016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799" y="2191130"/>
            <a:ext cx="2508895" cy="1358985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3180034F-126A-42F0-A0AE-CD678102F92E}"/>
              </a:ext>
            </a:extLst>
          </p:cNvPr>
          <p:cNvSpPr txBox="1"/>
          <p:nvPr/>
        </p:nvSpPr>
        <p:spPr>
          <a:xfrm>
            <a:off x="3657600" y="3760044"/>
            <a:ext cx="220409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Например:</a:t>
            </a:r>
          </a:p>
          <a:p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1.Сделайте модель инфузории туфельки.</a:t>
            </a:r>
            <a:endParaRPr lang="ru-RU" sz="1200" b="1" dirty="0">
              <a:solidFill>
                <a:srgbClr val="002060"/>
              </a:solidFill>
            </a:endParaRPr>
          </a:p>
          <a:p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2. </a:t>
            </a:r>
            <a:r>
              <a:rPr lang="ru-RU" sz="1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Опишите внешнее строение листа,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используя только прилагательные.</a:t>
            </a:r>
          </a:p>
          <a:p>
            <a:r>
              <a:rPr lang="ru-RU" sz="1200" b="1" i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Широкий или узкий</a:t>
            </a:r>
          </a:p>
          <a:p>
            <a:r>
              <a:rPr lang="ru-RU" sz="1200" b="1" i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Длинный или короткий</a:t>
            </a:r>
          </a:p>
          <a:p>
            <a:r>
              <a:rPr lang="ru-RU" sz="1200" b="1" i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Цельный или рассечённый</a:t>
            </a:r>
          </a:p>
          <a:p>
            <a:r>
              <a:rPr lang="ru-RU" sz="1200" b="1" i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Гладкий или шершавый</a:t>
            </a:r>
          </a:p>
          <a:p>
            <a:r>
              <a:rPr lang="ru-RU" sz="1200" b="1" i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Блестящий или матовый</a:t>
            </a:r>
          </a:p>
          <a:p>
            <a:r>
              <a:rPr lang="ru-RU" sz="1200" b="1" i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Тёмно-зелёный, светло-зелёный или жёлтый</a:t>
            </a:r>
          </a:p>
          <a:p>
            <a:r>
              <a:rPr lang="ru-RU" sz="1200" b="1" i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Толстый или тонкий</a:t>
            </a:r>
          </a:p>
          <a:p>
            <a:r>
              <a:rPr lang="ru-RU" sz="1200" b="1" i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Мясистый или тонкий</a:t>
            </a:r>
          </a:p>
          <a:p>
            <a:r>
              <a:rPr lang="ru-RU" sz="1200" b="1" i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Сочный или сухой</a:t>
            </a:r>
          </a:p>
          <a:p>
            <a:r>
              <a:rPr lang="ru-RU" sz="1200" b="1" i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Мягкий или упругий</a:t>
            </a:r>
          </a:p>
          <a:p>
            <a:r>
              <a:rPr lang="ru-RU" sz="1200" b="1" i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Цельный или лопастной</a:t>
            </a:r>
          </a:p>
          <a:p>
            <a:r>
              <a:rPr lang="ru-RU" sz="1200" b="1" i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Колючий или гладкий</a:t>
            </a:r>
          </a:p>
          <a:p>
            <a:endParaRPr lang="ru-RU" sz="12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1028" name="Picture 4" descr="Picture background">
            <a:extLst>
              <a:ext uri="{FF2B5EF4-FFF2-40B4-BE49-F238E27FC236}">
                <a16:creationId xmlns="" xmlns:a16="http://schemas.microsoft.com/office/drawing/2014/main" id="{14B02466-7A25-4B48-A0DA-69CFCC4D87D6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57" b="10557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Рисунок 38">
            <a:extLst>
              <a:ext uri="{FF2B5EF4-FFF2-40B4-BE49-F238E27FC236}">
                <a16:creationId xmlns="" xmlns:a16="http://schemas.microsoft.com/office/drawing/2014/main" id="{7E794B91-DEF3-4355-B4D8-1BE2FAC103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5991" y="1828621"/>
            <a:ext cx="2426418" cy="4115157"/>
          </a:xfrm>
          <a:prstGeom prst="rect">
            <a:avLst/>
          </a:prstGeom>
        </p:spPr>
      </p:pic>
      <p:sp>
        <p:nvSpPr>
          <p:cNvPr id="38" name="Текст 37">
            <a:extLst>
              <a:ext uri="{FF2B5EF4-FFF2-40B4-BE49-F238E27FC236}">
                <a16:creationId xmlns="" xmlns:a16="http://schemas.microsoft.com/office/drawing/2014/main" id="{7E291235-E8B3-4BCE-BF3B-F901DAB707FA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b="1" dirty="0">
                <a:solidFill>
                  <a:srgbClr val="002060"/>
                </a:solidFill>
              </a:rPr>
              <a:t>Составьте вопросы про инфузорию туфельку, используя вопросы: Зачем? Почему? </a:t>
            </a:r>
          </a:p>
          <a:p>
            <a:pPr>
              <a:lnSpc>
                <a:spcPct val="100000"/>
              </a:lnSpc>
            </a:pPr>
            <a:r>
              <a:rPr lang="ru-RU" b="1" dirty="0">
                <a:solidFill>
                  <a:srgbClr val="00B050"/>
                </a:solidFill>
              </a:rPr>
              <a:t>Ответы: </a:t>
            </a:r>
          </a:p>
          <a:p>
            <a:pPr>
              <a:lnSpc>
                <a:spcPct val="100000"/>
              </a:lnSpc>
            </a:pPr>
            <a:r>
              <a:rPr lang="ru-RU" b="1" dirty="0">
                <a:solidFill>
                  <a:srgbClr val="00B050"/>
                </a:solidFill>
              </a:rPr>
              <a:t>1.Зачем инфузории-туфельке необходимо постоянно двигаться?</a:t>
            </a:r>
          </a:p>
          <a:p>
            <a:pPr>
              <a:lnSpc>
                <a:spcPct val="100000"/>
              </a:lnSpc>
            </a:pPr>
            <a:r>
              <a:rPr lang="ru-RU" b="1" dirty="0">
                <a:solidFill>
                  <a:srgbClr val="00B050"/>
                </a:solidFill>
              </a:rPr>
              <a:t>2.Почему инфузория-туфелька имеет именно такую форму, напоминающую подошву туфли?</a:t>
            </a:r>
          </a:p>
          <a:p>
            <a:pPr>
              <a:lnSpc>
                <a:spcPct val="100000"/>
              </a:lnSpc>
            </a:pPr>
            <a:r>
              <a:rPr lang="ru-RU" b="1" dirty="0">
                <a:solidFill>
                  <a:srgbClr val="00B050"/>
                </a:solidFill>
              </a:rPr>
              <a:t>3.Зачем у инфузории-туфельки существует два ядра разного размера?</a:t>
            </a:r>
          </a:p>
          <a:p>
            <a:pPr>
              <a:lnSpc>
                <a:spcPct val="100000"/>
              </a:lnSpc>
            </a:pPr>
            <a:r>
              <a:rPr lang="ru-RU" b="1" dirty="0">
                <a:solidFill>
                  <a:srgbClr val="00B050"/>
                </a:solidFill>
              </a:rPr>
              <a:t>4.Почему инфузория-туфелька способна питаться только определенными видами пищи?</a:t>
            </a:r>
          </a:p>
          <a:p>
            <a:pPr>
              <a:lnSpc>
                <a:spcPct val="100000"/>
              </a:lnSpc>
            </a:pPr>
            <a:r>
              <a:rPr lang="ru-RU" b="1" dirty="0">
                <a:solidFill>
                  <a:srgbClr val="00B050"/>
                </a:solidFill>
              </a:rPr>
              <a:t>5.Зачем ей нужны сократительные вакуоли?</a:t>
            </a:r>
          </a:p>
          <a:p>
            <a:r>
              <a:rPr lang="ru-RU" b="1" dirty="0" err="1">
                <a:solidFill>
                  <a:srgbClr val="00B050"/>
                </a:solidFill>
              </a:rPr>
              <a:t>И.т.п</a:t>
            </a:r>
            <a:r>
              <a:rPr lang="ru-RU" b="1" dirty="0">
                <a:solidFill>
                  <a:srgbClr val="00B05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53308231"/>
      </p:ext>
    </p:extLst>
  </p:cSld>
  <p:clrMapOvr>
    <a:masterClrMapping/>
  </p:clrMapOvr>
</p:sld>
</file>

<file path=ppt/theme/theme1.xml><?xml version="1.0" encoding="utf-8"?>
<a:theme xmlns:a="http://schemas.openxmlformats.org/drawingml/2006/main" name="Цвет буклета">
  <a:themeElements>
    <a:clrScheme name="Цвет буклета">
      <a:dk1>
        <a:sysClr val="windowText" lastClr="000000"/>
      </a:dk1>
      <a:lt1>
        <a:sysClr val="window" lastClr="FFFFFF"/>
      </a:lt1>
      <a:dk2>
        <a:srgbClr val="57443E"/>
      </a:dk2>
      <a:lt2>
        <a:srgbClr val="DDDDDD"/>
      </a:lt2>
      <a:accent1>
        <a:srgbClr val="B2C42A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Calibri-Cambria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BrochureColor">
      <a:dk1>
        <a:sysClr val="windowText" lastClr="000000"/>
      </a:dk1>
      <a:lt1>
        <a:sysClr val="window" lastClr="FFFFFF"/>
      </a:lt1>
      <a:dk2>
        <a:srgbClr val="57443E"/>
      </a:dk2>
      <a:lt2>
        <a:srgbClr val="DDDDDD"/>
      </a:lt2>
      <a:accent1>
        <a:srgbClr val="B2C42A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Calibri-Cambria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BrochureColor">
      <a:dk1>
        <a:sysClr val="windowText" lastClr="000000"/>
      </a:dk1>
      <a:lt1>
        <a:sysClr val="window" lastClr="FFFFFF"/>
      </a:lt1>
      <a:dk2>
        <a:srgbClr val="57443E"/>
      </a:dk2>
      <a:lt2>
        <a:srgbClr val="DDDDDD"/>
      </a:lt2>
      <a:accent1>
        <a:srgbClr val="B2C42A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Calibri-Cambria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1D5F340F01F94FA2FD29A5E6DC872E" ma:contentTypeVersion="0" ma:contentTypeDescription="Create a new document." ma:contentTypeScope="" ma:versionID="f583bd66513a361a730282b6a794e35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841151cf538834e171094e4faaf2d7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Это значение указывает на число сохранений и редакций. Программа отвечает за обновление этого значения после каждой редакции.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Форма библиотеки документов</Display>
  <Edit>Форма библиотеки документов</Edit>
  <New>Форма библиотеки документов</New>
</FormTemplates>
</file>

<file path=customXml/itemProps1.xml><?xml version="1.0" encoding="utf-8"?>
<ds:datastoreItem xmlns:ds="http://schemas.openxmlformats.org/officeDocument/2006/customXml" ds:itemID="{1BB39241-3DC4-4E74-9CA5-66F5595582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0E32F16-139C-406D-87C5-ECC5DE68882E}">
  <ds:schemaRefs>
    <ds:schemaRef ds:uri="http://purl.org/dc/terms/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A8585D7-9F9A-464B-98FD-C2369966A8D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449</Words>
  <Application>Microsoft Office PowerPoint</Application>
  <PresentationFormat>Произвольный</PresentationFormat>
  <Paragraphs>56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Цвет буклета</vt:lpstr>
      <vt:lpstr>  креативная задача-как домашнее задание по биологии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2012-07-26T23:19:00Z</dcterms:created>
  <dcterms:modified xsi:type="dcterms:W3CDTF">2025-11-18T10:09:30Z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0x0101007C1D5F340F01F94FA2FD29A5E6DC872E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